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309" r:id="rId3"/>
    <p:sldId id="284" r:id="rId4"/>
    <p:sldId id="288" r:id="rId5"/>
    <p:sldId id="302" r:id="rId6"/>
    <p:sldId id="303" r:id="rId7"/>
    <p:sldId id="314" r:id="rId8"/>
    <p:sldId id="315" r:id="rId9"/>
    <p:sldId id="316" r:id="rId10"/>
    <p:sldId id="268" r:id="rId11"/>
    <p:sldId id="308" r:id="rId12"/>
    <p:sldId id="304" r:id="rId13"/>
    <p:sldId id="305" r:id="rId14"/>
    <p:sldId id="307" r:id="rId15"/>
    <p:sldId id="311" r:id="rId16"/>
    <p:sldId id="281" r:id="rId17"/>
    <p:sldId id="269" r:id="rId18"/>
    <p:sldId id="274"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ora" pitchFamily="2" charset="77"/>
      <p:regular r:id="rId25"/>
      <p:bold r:id="rId26"/>
      <p:italic r:id="rId27"/>
      <p:boldItalic r:id="rId28"/>
    </p:embeddedFont>
    <p:embeddedFont>
      <p:font typeface="Quattrocento Sans" panose="020B0502050000020003" pitchFamily="34" charset="0"/>
      <p:regular r:id="rId29"/>
      <p:bold r:id="rId30"/>
      <p:italic r:id="rId31"/>
      <p:boldItalic r:id="rId32"/>
    </p:embeddedFont>
    <p:embeddedFont>
      <p:font typeface="Segoe UI Symbol" panose="020B0502040204020203" pitchFamily="3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648"/>
  </p:normalViewPr>
  <p:slideViewPr>
    <p:cSldViewPr snapToGrid="0">
      <p:cViewPr varScale="1">
        <p:scale>
          <a:sx n="162" d="100"/>
          <a:sy n="162"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d5a3b4cb5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d5a3b4cb5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d5a3b4cb5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d5a3b4cb5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sh27ika/Streamlit-app-for-video-game-analysi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localhost:8501/"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996630" y="1632076"/>
            <a:ext cx="4523700" cy="15316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latin typeface="Times New Roman" panose="02020603050405020304" pitchFamily="18" charset="0"/>
                <a:cs typeface="Times New Roman" panose="02020603050405020304" pitchFamily="18" charset="0"/>
              </a:rPr>
              <a:t>Sales forecast for video games using google trends</a:t>
            </a:r>
            <a:endParaRPr sz="3200" dirty="0">
              <a:latin typeface="Times New Roman" panose="02020603050405020304" pitchFamily="18" charset="0"/>
              <a:cs typeface="Times New Roman" panose="02020603050405020304" pitchFamily="18" charset="0"/>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EFF4ADA-DA26-7A1F-D6FA-7F2CF9D8DC06}"/>
              </a:ext>
            </a:extLst>
          </p:cNvPr>
          <p:cNvSpPr txBox="1"/>
          <p:nvPr/>
        </p:nvSpPr>
        <p:spPr>
          <a:xfrm>
            <a:off x="4350433" y="3324952"/>
            <a:ext cx="4695912" cy="307777"/>
          </a:xfrm>
          <a:prstGeom prst="rect">
            <a:avLst/>
          </a:prstGeom>
          <a:noFill/>
        </p:spPr>
        <p:txBody>
          <a:bodyPr wrap="square" rtlCol="0">
            <a:spAutoFit/>
          </a:bodyPr>
          <a:lstStyle/>
          <a:p>
            <a:r>
              <a:rPr lang="en-US" b="1" i="1" dirty="0">
                <a:latin typeface="Times New Roman" panose="02020603050405020304" pitchFamily="18" charset="0"/>
                <a:cs typeface="Times New Roman" panose="02020603050405020304" pitchFamily="18" charset="0"/>
              </a:rPr>
              <a:t>Team: Anshika, Pratish, Sanchita, Karthik, Akshay, Rounak</a:t>
            </a:r>
          </a:p>
        </p:txBody>
      </p:sp>
      <p:sp>
        <p:nvSpPr>
          <p:cNvPr id="3" name="Google Shape;443;p37">
            <a:extLst>
              <a:ext uri="{FF2B5EF4-FFF2-40B4-BE49-F238E27FC236}">
                <a16:creationId xmlns:a16="http://schemas.microsoft.com/office/drawing/2014/main" id="{4DAA420C-DC17-0548-68ED-BC853EF04A61}"/>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POWER-BI DASHBOARD</a:t>
            </a:r>
            <a:endParaRPr sz="2400" dirty="0">
              <a:latin typeface="Times New Roman" panose="02020603050405020304" pitchFamily="18" charset="0"/>
              <a:cs typeface="Times New Roman" panose="02020603050405020304" pitchFamily="18" charset="0"/>
            </a:endParaRPr>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27" name="Google Shape;227;p24"/>
          <p:cNvSpPr/>
          <p:nvPr/>
        </p:nvSpPr>
        <p:spPr>
          <a:xfrm>
            <a:off x="3297500" y="1546742"/>
            <a:ext cx="2540100" cy="25401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4"/>
          <p:cNvGrpSpPr/>
          <p:nvPr/>
        </p:nvGrpSpPr>
        <p:grpSpPr>
          <a:xfrm>
            <a:off x="1680836" y="1696124"/>
            <a:ext cx="1931633" cy="669600"/>
            <a:chOff x="1680836" y="1315124"/>
            <a:chExt cx="1931633" cy="669600"/>
          </a:xfrm>
        </p:grpSpPr>
        <p:cxnSp>
          <p:nvCxnSpPr>
            <p:cNvPr id="229" name="Google Shape;229;p24"/>
            <p:cNvCxnSpPr/>
            <p:nvPr/>
          </p:nvCxnSpPr>
          <p:spPr>
            <a:xfrm>
              <a:off x="317896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230" name="Google Shape;230;p24"/>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Segoe UI Symbol" panose="020B0502040204020203" pitchFamily="34" charset="0"/>
                  <a:ea typeface="Segoe UI Symbol" panose="020B0502040204020203" pitchFamily="34" charset="0"/>
                  <a:cs typeface="Times New Roman" panose="02020603050405020304" pitchFamily="18" charset="0"/>
                  <a:sym typeface="Quattrocento Sans"/>
                </a:rPr>
                <a:t>VIDEO GAMES TRENDS</a:t>
              </a:r>
              <a:endParaRPr sz="1200" b="1" dirty="0">
                <a:solidFill>
                  <a:schemeClr val="dk1"/>
                </a:solidFill>
                <a:latin typeface="Segoe UI Symbol" panose="020B0502040204020203" pitchFamily="34" charset="0"/>
                <a:ea typeface="Segoe UI Symbol" panose="020B0502040204020203" pitchFamily="34" charset="0"/>
                <a:cs typeface="Times New Roman" panose="02020603050405020304" pitchFamily="18" charset="0"/>
                <a:sym typeface="Quattrocento Sans"/>
              </a:endParaRPr>
            </a:p>
          </p:txBody>
        </p:sp>
      </p:grpSp>
      <p:grpSp>
        <p:nvGrpSpPr>
          <p:cNvPr id="231" name="Google Shape;231;p24"/>
          <p:cNvGrpSpPr/>
          <p:nvPr/>
        </p:nvGrpSpPr>
        <p:grpSpPr>
          <a:xfrm>
            <a:off x="5517319" y="1696124"/>
            <a:ext cx="1940006" cy="669600"/>
            <a:chOff x="5517319" y="1315124"/>
            <a:chExt cx="1940006" cy="669600"/>
          </a:xfrm>
        </p:grpSpPr>
        <p:cxnSp>
          <p:nvCxnSpPr>
            <p:cNvPr id="232" name="Google Shape;232;p24"/>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233" name="Google Shape;233;p24"/>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Times New Roman" panose="02020603050405020304" pitchFamily="18" charset="0"/>
                  <a:ea typeface="Segoe UI Symbol" panose="020B0502040204020203" pitchFamily="34" charset="0"/>
                  <a:cs typeface="Times New Roman" panose="02020603050405020304" pitchFamily="18" charset="0"/>
                  <a:sym typeface="Quattrocento Sans"/>
                </a:rPr>
                <a:t>XBOX-ONE TRENDS </a:t>
              </a:r>
              <a:endParaRPr sz="1200" b="1" dirty="0">
                <a:solidFill>
                  <a:schemeClr val="dk1"/>
                </a:solidFill>
                <a:latin typeface="Times New Roman" panose="02020603050405020304" pitchFamily="18" charset="0"/>
                <a:ea typeface="Segoe UI Symbol" panose="020B0502040204020203" pitchFamily="34" charset="0"/>
                <a:cs typeface="Times New Roman" panose="02020603050405020304" pitchFamily="18" charset="0"/>
                <a:sym typeface="Quattrocento Sans"/>
              </a:endParaRPr>
            </a:p>
          </p:txBody>
        </p:sp>
      </p:grpSp>
      <p:grpSp>
        <p:nvGrpSpPr>
          <p:cNvPr id="234" name="Google Shape;234;p24"/>
          <p:cNvGrpSpPr/>
          <p:nvPr/>
        </p:nvGrpSpPr>
        <p:grpSpPr>
          <a:xfrm>
            <a:off x="3808226" y="3916140"/>
            <a:ext cx="1495200" cy="1143796"/>
            <a:chOff x="3808226" y="3535140"/>
            <a:chExt cx="1495200" cy="1143796"/>
          </a:xfrm>
        </p:grpSpPr>
        <p:cxnSp>
          <p:nvCxnSpPr>
            <p:cNvPr id="235" name="Google Shape;235;p24"/>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236" name="Google Shape;236;p24"/>
            <p:cNvSpPr txBox="1"/>
            <p:nvPr/>
          </p:nvSpPr>
          <p:spPr>
            <a:xfrm>
              <a:off x="3808226" y="4009336"/>
              <a:ext cx="14952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200" b="1" dirty="0">
                  <a:solidFill>
                    <a:schemeClr val="dk1"/>
                  </a:solidFill>
                  <a:latin typeface="Quattrocento Sans"/>
                  <a:ea typeface="Segoe UI Symbol" panose="020B0502040204020203" pitchFamily="34" charset="0"/>
                  <a:cs typeface="Quattrocento Sans"/>
                  <a:sym typeface="Quattrocento Sans"/>
                </a:rPr>
                <a:t>PLAYSTATION 4 TRENDS</a:t>
              </a:r>
              <a:endParaRPr sz="1200" b="1" dirty="0">
                <a:solidFill>
                  <a:schemeClr val="dk1"/>
                </a:solidFill>
                <a:latin typeface="Quattrocento Sans"/>
                <a:ea typeface="Segoe UI Symbol" panose="020B0502040204020203" pitchFamily="34" charset="0"/>
                <a:cs typeface="Quattrocento Sans"/>
                <a:sym typeface="Quattrocento Sans"/>
              </a:endParaRPr>
            </a:p>
          </p:txBody>
        </p:sp>
      </p:grpSp>
      <p:sp>
        <p:nvSpPr>
          <p:cNvPr id="237" name="Google Shape;237;p24"/>
          <p:cNvSpPr txBox="1"/>
          <p:nvPr/>
        </p:nvSpPr>
        <p:spPr>
          <a:xfrm>
            <a:off x="3845784" y="24374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200" b="1" dirty="0">
                <a:solidFill>
                  <a:schemeClr val="tx1"/>
                </a:solidFill>
                <a:latin typeface="Times New Roman" panose="02020603050405020304" pitchFamily="18" charset="0"/>
                <a:ea typeface="Quattrocento Sans"/>
                <a:cs typeface="Times New Roman" panose="02020603050405020304" pitchFamily="18" charset="0"/>
                <a:sym typeface="Quattrocento Sans"/>
              </a:rPr>
              <a:t>DAILY  TRENDS OF PAST 5 YEARS</a:t>
            </a:r>
            <a:endParaRPr sz="1200" b="1" dirty="0">
              <a:solidFill>
                <a:schemeClr val="tx1"/>
              </a:solidFill>
              <a:latin typeface="Times New Roman" panose="02020603050405020304" pitchFamily="18" charset="0"/>
              <a:ea typeface="Quattrocento Sans"/>
              <a:cs typeface="Times New Roman" panose="02020603050405020304" pitchFamily="18" charset="0"/>
              <a:sym typeface="Quattrocento Sans"/>
            </a:endParaRPr>
          </a:p>
        </p:txBody>
      </p:sp>
      <p:sp>
        <p:nvSpPr>
          <p:cNvPr id="238" name="Google Shape;238;p24"/>
          <p:cNvSpPr/>
          <p:nvPr/>
        </p:nvSpPr>
        <p:spPr>
          <a:xfrm rot="1800047">
            <a:off x="3219843" y="1467434"/>
            <a:ext cx="2690936" cy="2690936"/>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800047" flipH="1">
            <a:off x="3221956" y="1467434"/>
            <a:ext cx="2690936" cy="2690936"/>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8100000">
            <a:off x="4382715" y="1408393"/>
            <a:ext cx="363170" cy="36317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rot="-9000757" flipH="1">
            <a:off x="3220953" y="1465808"/>
            <a:ext cx="2690226" cy="2690226"/>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rot="-1027861">
            <a:off x="5485874" y="3230832"/>
            <a:ext cx="312672" cy="312672"/>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6359841">
            <a:off x="3315801" y="3228762"/>
            <a:ext cx="363580" cy="36358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43;p37">
            <a:extLst>
              <a:ext uri="{FF2B5EF4-FFF2-40B4-BE49-F238E27FC236}">
                <a16:creationId xmlns:a16="http://schemas.microsoft.com/office/drawing/2014/main" id="{305615BA-849B-6040-0AA3-A2B6D5D61F4E}"/>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175F2-529B-A79A-5EE1-3135DD3C9583}"/>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EDEAFC6-D0B6-7C55-9BC2-19F9A9C660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Picture 4">
            <a:extLst>
              <a:ext uri="{FF2B5EF4-FFF2-40B4-BE49-F238E27FC236}">
                <a16:creationId xmlns:a16="http://schemas.microsoft.com/office/drawing/2014/main" id="{F462778C-9B29-4600-B1C3-93B39DD9BBFF}"/>
              </a:ext>
            </a:extLst>
          </p:cNvPr>
          <p:cNvPicPr>
            <a:picLocks noChangeAspect="1"/>
          </p:cNvPicPr>
          <p:nvPr/>
        </p:nvPicPr>
        <p:blipFill>
          <a:blip r:embed="rId2"/>
          <a:stretch>
            <a:fillRect/>
          </a:stretch>
        </p:blipFill>
        <p:spPr>
          <a:xfrm>
            <a:off x="0" y="0"/>
            <a:ext cx="9144000" cy="5143451"/>
          </a:xfrm>
          <a:prstGeom prst="rect">
            <a:avLst/>
          </a:prstGeom>
        </p:spPr>
      </p:pic>
    </p:spTree>
    <p:extLst>
      <p:ext uri="{BB962C8B-B14F-4D97-AF65-F5344CB8AC3E}">
        <p14:creationId xmlns:p14="http://schemas.microsoft.com/office/powerpoint/2010/main" val="914809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9D6A-39AD-C1C1-DD6C-9456AB1C50E7}"/>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FACEF8AE-76D9-6E36-D9A4-8FB9025618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Picture 4">
            <a:extLst>
              <a:ext uri="{FF2B5EF4-FFF2-40B4-BE49-F238E27FC236}">
                <a16:creationId xmlns:a16="http://schemas.microsoft.com/office/drawing/2014/main" id="{F2A8EE80-8002-218A-7397-EBE61EB64A9F}"/>
              </a:ext>
            </a:extLst>
          </p:cNvPr>
          <p:cNvPicPr>
            <a:picLocks noChangeAspect="1"/>
          </p:cNvPicPr>
          <p:nvPr/>
        </p:nvPicPr>
        <p:blipFill>
          <a:blip r:embed="rId2"/>
          <a:stretch>
            <a:fillRect/>
          </a:stretch>
        </p:blipFill>
        <p:spPr>
          <a:xfrm>
            <a:off x="0" y="0"/>
            <a:ext cx="9144000" cy="5143451"/>
          </a:xfrm>
          <a:prstGeom prst="rect">
            <a:avLst/>
          </a:prstGeom>
        </p:spPr>
      </p:pic>
    </p:spTree>
    <p:extLst>
      <p:ext uri="{BB962C8B-B14F-4D97-AF65-F5344CB8AC3E}">
        <p14:creationId xmlns:p14="http://schemas.microsoft.com/office/powerpoint/2010/main" val="3446214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1858E-AB0F-BB81-5F94-30CFAE9FC21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DD86436-4184-02D9-4D5B-4A23A1B4AE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4">
            <a:extLst>
              <a:ext uri="{FF2B5EF4-FFF2-40B4-BE49-F238E27FC236}">
                <a16:creationId xmlns:a16="http://schemas.microsoft.com/office/drawing/2014/main" id="{943B0A26-E42F-DFF0-1D14-E624BF1DD807}"/>
              </a:ext>
            </a:extLst>
          </p:cNvPr>
          <p:cNvPicPr>
            <a:picLocks noChangeAspect="1"/>
          </p:cNvPicPr>
          <p:nvPr/>
        </p:nvPicPr>
        <p:blipFill>
          <a:blip r:embed="rId2"/>
          <a:stretch>
            <a:fillRect/>
          </a:stretch>
        </p:blipFill>
        <p:spPr>
          <a:xfrm>
            <a:off x="0" y="-1"/>
            <a:ext cx="9144000" cy="5143451"/>
          </a:xfrm>
          <a:prstGeom prst="rect">
            <a:avLst/>
          </a:prstGeom>
        </p:spPr>
      </p:pic>
    </p:spTree>
    <p:extLst>
      <p:ext uri="{BB962C8B-B14F-4D97-AF65-F5344CB8AC3E}">
        <p14:creationId xmlns:p14="http://schemas.microsoft.com/office/powerpoint/2010/main" val="995600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9064-5193-C5DC-E398-0CBC5286B988}"/>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2CDDA3C4-7FFC-C937-4B58-6C8244A0AF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61DD49A5-CE21-F45A-5034-3236C69A189B}"/>
              </a:ext>
            </a:extLst>
          </p:cNvPr>
          <p:cNvPicPr>
            <a:picLocks noChangeAspect="1"/>
          </p:cNvPicPr>
          <p:nvPr/>
        </p:nvPicPr>
        <p:blipFill>
          <a:blip r:embed="rId2"/>
          <a:stretch>
            <a:fillRect/>
          </a:stretch>
        </p:blipFill>
        <p:spPr>
          <a:xfrm>
            <a:off x="0" y="-1"/>
            <a:ext cx="9144000" cy="5143451"/>
          </a:xfrm>
          <a:prstGeom prst="rect">
            <a:avLst/>
          </a:prstGeom>
        </p:spPr>
      </p:pic>
    </p:spTree>
    <p:extLst>
      <p:ext uri="{BB962C8B-B14F-4D97-AF65-F5344CB8AC3E}">
        <p14:creationId xmlns:p14="http://schemas.microsoft.com/office/powerpoint/2010/main" val="61776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D255-7D28-C909-0ED4-2213923504E2}"/>
              </a:ext>
            </a:extLst>
          </p:cNvPr>
          <p:cNvSpPr>
            <a:spLocks noGrp="1"/>
          </p:cNvSpPr>
          <p:nvPr>
            <p:ph type="title"/>
          </p:nvPr>
        </p:nvSpPr>
        <p:spPr/>
        <p:txBody>
          <a:bodyPr>
            <a:noAutofit/>
          </a:bodyPr>
          <a:lstStyle/>
          <a:p>
            <a:r>
              <a:rPr lang="en-US" sz="2400" dirty="0">
                <a:latin typeface="Times New Roman" panose="02020603050405020304" pitchFamily="18" charset="0"/>
                <a:cs typeface="Times New Roman" panose="02020603050405020304" pitchFamily="18" charset="0"/>
              </a:rPr>
              <a:t>Future Scope &amp; Conclusion </a:t>
            </a:r>
          </a:p>
        </p:txBody>
      </p:sp>
      <p:sp>
        <p:nvSpPr>
          <p:cNvPr id="3" name="Text Placeholder 2">
            <a:extLst>
              <a:ext uri="{FF2B5EF4-FFF2-40B4-BE49-F238E27FC236}">
                <a16:creationId xmlns:a16="http://schemas.microsoft.com/office/drawing/2014/main" id="{CA6F101A-C259-C070-43B3-3543040EB150}"/>
              </a:ext>
            </a:extLst>
          </p:cNvPr>
          <p:cNvSpPr>
            <a:spLocks noGrp="1"/>
          </p:cNvSpPr>
          <p:nvPr>
            <p:ph type="body" idx="1"/>
          </p:nvPr>
        </p:nvSpPr>
        <p:spPr>
          <a:xfrm>
            <a:off x="923278" y="1447794"/>
            <a:ext cx="7196651" cy="3088695"/>
          </a:xfrm>
        </p:spPr>
        <p:txBody>
          <a:bodyPr>
            <a:normAutofit lnSpcReduction="10000"/>
          </a:bodyPr>
          <a:lstStyle/>
          <a:p>
            <a:r>
              <a:rPr lang="en-US" sz="1800" dirty="0">
                <a:solidFill>
                  <a:schemeClr val="tx1"/>
                </a:solidFill>
                <a:latin typeface="Segoe UI Symbol" panose="020B0502040204020203" pitchFamily="34" charset="0"/>
                <a:ea typeface="Segoe UI Symbol" panose="020B0502040204020203" pitchFamily="34" charset="0"/>
              </a:rPr>
              <a:t>According to our analysis and prediction we have come to the conclusion </a:t>
            </a:r>
            <a:r>
              <a:rPr lang="en-IN" sz="1800" i="0" dirty="0">
                <a:solidFill>
                  <a:schemeClr val="tx1"/>
                </a:solidFill>
                <a:effectLst/>
                <a:latin typeface="Segoe UI Symbol" panose="020B0502040204020203" pitchFamily="34" charset="0"/>
                <a:ea typeface="Segoe UI Symbol" panose="020B0502040204020203" pitchFamily="34" charset="0"/>
              </a:rPr>
              <a:t>that the findings obtained from the dashboard can help in improving customer services and experiences, thereby strengthening the relationship between the financial institution and it's customers.</a:t>
            </a:r>
          </a:p>
          <a:p>
            <a:r>
              <a:rPr lang="en-IN" sz="1800" i="0" dirty="0">
                <a:solidFill>
                  <a:srgbClr val="282829"/>
                </a:solidFill>
                <a:effectLst/>
                <a:latin typeface="Segoe UI Symbol" panose="020B0502040204020203" pitchFamily="34" charset="0"/>
                <a:ea typeface="Segoe UI Symbol" panose="020B0502040204020203" pitchFamily="34" charset="0"/>
              </a:rPr>
              <a:t>The ps4 has the faster base system. Even if the Xbox one X is the most powerful console, this generation will be constrained by it’s lowest common denominator. This means, even though we have the PS4 pro and the Xbox one games still have to work on the basic versions of those systems. And in this gen, the PS4 has the better base system.</a:t>
            </a:r>
          </a:p>
          <a:p>
            <a:endParaRPr lang="en-US" sz="1800" dirty="0">
              <a:solidFill>
                <a:schemeClr val="tx1"/>
              </a:solidFill>
              <a:latin typeface="Segoe UI Symbol" panose="020B0502040204020203" pitchFamily="34" charset="0"/>
              <a:ea typeface="Segoe UI Symbol" panose="020B0502040204020203" pitchFamily="34" charset="0"/>
            </a:endParaRPr>
          </a:p>
        </p:txBody>
      </p:sp>
      <p:sp>
        <p:nvSpPr>
          <p:cNvPr id="4" name="Slide Number Placeholder 3">
            <a:extLst>
              <a:ext uri="{FF2B5EF4-FFF2-40B4-BE49-F238E27FC236}">
                <a16:creationId xmlns:a16="http://schemas.microsoft.com/office/drawing/2014/main" id="{BF3A868B-A5D0-2F6F-1118-E0AA78A7A3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Google Shape;444;p37">
            <a:extLst>
              <a:ext uri="{FF2B5EF4-FFF2-40B4-BE49-F238E27FC236}">
                <a16:creationId xmlns:a16="http://schemas.microsoft.com/office/drawing/2014/main" id="{AA90AE4D-E129-1750-DA22-0FB81BD90BBC}"/>
              </a:ext>
            </a:extLst>
          </p:cNvPr>
          <p:cNvSpPr txBox="1"/>
          <p:nvPr/>
        </p:nvSpPr>
        <p:spPr>
          <a:xfrm>
            <a:off x="0" y="4707750"/>
            <a:ext cx="8840575"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i="1" dirty="0">
              <a:latin typeface="Lora"/>
              <a:ea typeface="Lora"/>
              <a:cs typeface="Lora"/>
              <a:sym typeface="Lora"/>
            </a:endParaRPr>
          </a:p>
        </p:txBody>
      </p:sp>
      <p:sp>
        <p:nvSpPr>
          <p:cNvPr id="6" name="Google Shape;443;p37">
            <a:extLst>
              <a:ext uri="{FF2B5EF4-FFF2-40B4-BE49-F238E27FC236}">
                <a16:creationId xmlns:a16="http://schemas.microsoft.com/office/drawing/2014/main" id="{A413501C-1DE7-818D-A408-ABEB0E1CCCEF}"/>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83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txBox="1">
            <a:spLocks noGrp="1"/>
          </p:cNvSpPr>
          <p:nvPr>
            <p:ph type="body" idx="1"/>
          </p:nvPr>
        </p:nvSpPr>
        <p:spPr>
          <a:xfrm>
            <a:off x="1008325" y="1616470"/>
            <a:ext cx="7182625" cy="2960355"/>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a:buNone/>
            </a:pPr>
            <a:r>
              <a:rPr lang="en-US" sz="1400" b="1" u="sng" dirty="0">
                <a:solidFill>
                  <a:srgbClr val="1D1D1B"/>
                </a:solidFill>
                <a:latin typeface="Times New Roman" panose="02020603050405020304" pitchFamily="18" charset="0"/>
                <a:ea typeface="Segoe UI Symbol" panose="020B0502040204020203" pitchFamily="34" charset="0"/>
                <a:cs typeface="Times New Roman" panose="02020603050405020304" pitchFamily="18" charset="0"/>
              </a:rPr>
              <a:t>Git-hub link</a:t>
            </a:r>
            <a:r>
              <a:rPr lang="en-US" sz="1400" b="1" dirty="0">
                <a:solidFill>
                  <a:srgbClr val="1D1D1B"/>
                </a:solidFill>
                <a:latin typeface="Segoe UI Symbol" panose="020B0502040204020203" pitchFamily="34" charset="0"/>
                <a:ea typeface="Segoe UI Symbol" panose="020B0502040204020203" pitchFamily="34" charset="0"/>
              </a:rPr>
              <a:t>:  </a:t>
            </a:r>
            <a:r>
              <a:rPr lang="en-US" sz="1400" b="1" dirty="0">
                <a:solidFill>
                  <a:srgbClr val="1D1D1B"/>
                </a:solidFill>
                <a:latin typeface="Segoe UI Symbol" panose="020B0502040204020203" pitchFamily="34" charset="0"/>
                <a:ea typeface="Segoe UI Symbol" panose="020B0502040204020203" pitchFamily="34" charset="0"/>
                <a:hlinkClick r:id="rId3"/>
              </a:rPr>
              <a:t>https://github.com/ansh27ika/Streamlit-app-for-video-game-analysis</a:t>
            </a:r>
            <a:endParaRPr sz="1400" b="1" dirty="0">
              <a:solidFill>
                <a:srgbClr val="1D1D1B"/>
              </a:solidFill>
              <a:latin typeface="Segoe UI Symbol" panose="020B0502040204020203" pitchFamily="34" charset="0"/>
              <a:ea typeface="Segoe UI Symbol" panose="020B0502040204020203" pitchFamily="34" charset="0"/>
            </a:endParaRPr>
          </a:p>
          <a:p>
            <a:pPr marL="0" lvl="0" indent="0" algn="l" rtl="0">
              <a:spcBef>
                <a:spcPts val="600"/>
              </a:spcBef>
              <a:spcAft>
                <a:spcPts val="0"/>
              </a:spcAft>
              <a:buNone/>
            </a:pPr>
            <a:r>
              <a:rPr lang="en-IN" sz="1400" b="1" u="sng" dirty="0">
                <a:latin typeface="Times New Roman" panose="02020603050405020304" pitchFamily="18" charset="0"/>
                <a:ea typeface="Segoe UI Symbol" panose="020B0502040204020203" pitchFamily="34" charset="0"/>
                <a:cs typeface="Times New Roman" panose="02020603050405020304" pitchFamily="18" charset="0"/>
              </a:rPr>
              <a:t>Local host </a:t>
            </a:r>
            <a:r>
              <a:rPr lang="en-IN" sz="1400" b="1" dirty="0">
                <a:latin typeface="Segoe UI Symbol" panose="020B0502040204020203" pitchFamily="34" charset="0"/>
                <a:ea typeface="Segoe UI Symbol" panose="020B0502040204020203" pitchFamily="34" charset="0"/>
              </a:rPr>
              <a:t>:     </a:t>
            </a:r>
            <a:r>
              <a:rPr lang="en-IN" sz="1400" dirty="0">
                <a:latin typeface="Segoe UI Symbol" panose="020B0502040204020203" pitchFamily="34" charset="0"/>
                <a:ea typeface="Segoe UI Symbol" panose="020B0502040204020203" pitchFamily="34" charset="0"/>
                <a:hlinkClick r:id="rId4"/>
              </a:rPr>
              <a:t>http://localhost:8501/</a:t>
            </a:r>
            <a:endParaRPr lang="en-IN" sz="1400" dirty="0">
              <a:latin typeface="Segoe UI Symbol" panose="020B0502040204020203" pitchFamily="34" charset="0"/>
              <a:ea typeface="Segoe UI Symbol" panose="020B0502040204020203" pitchFamily="34" charset="0"/>
            </a:endParaRPr>
          </a:p>
          <a:p>
            <a:pPr marL="0" lvl="0" indent="0" algn="l" rtl="0">
              <a:spcBef>
                <a:spcPts val="600"/>
              </a:spcBef>
              <a:spcAft>
                <a:spcPts val="0"/>
              </a:spcAft>
              <a:buNone/>
            </a:pPr>
            <a:endParaRPr lang="en-IN" sz="1400" dirty="0">
              <a:latin typeface="Segoe UI Symbol" panose="020B0502040204020203" pitchFamily="34" charset="0"/>
              <a:ea typeface="Segoe UI Symbol" panose="020B0502040204020203" pitchFamily="34" charset="0"/>
            </a:endParaRPr>
          </a:p>
          <a:p>
            <a:pPr marL="0" lvl="0" indent="0" algn="l" rtl="0">
              <a:spcBef>
                <a:spcPts val="600"/>
              </a:spcBef>
              <a:spcAft>
                <a:spcPts val="0"/>
              </a:spcAft>
              <a:buNone/>
            </a:pPr>
            <a:endParaRPr sz="1400" b="1" dirty="0">
              <a:latin typeface="Segoe UI Symbol" panose="020B0502040204020203" pitchFamily="34" charset="0"/>
              <a:ea typeface="Segoe UI Symbol" panose="020B0502040204020203" pitchFamily="34" charset="0"/>
            </a:endParaRPr>
          </a:p>
        </p:txBody>
      </p:sp>
      <p:sp>
        <p:nvSpPr>
          <p:cNvPr id="437" name="Google Shape;437;p3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Links and References</a:t>
            </a:r>
            <a:endParaRPr sz="2400" dirty="0">
              <a:latin typeface="Times New Roman" panose="02020603050405020304" pitchFamily="18" charset="0"/>
              <a:cs typeface="Times New Roman" panose="02020603050405020304" pitchFamily="18" charset="0"/>
            </a:endParaRPr>
          </a:p>
        </p:txBody>
      </p:sp>
      <p:grpSp>
        <p:nvGrpSpPr>
          <p:cNvPr id="438" name="Google Shape;438;p37"/>
          <p:cNvGrpSpPr/>
          <p:nvPr/>
        </p:nvGrpSpPr>
        <p:grpSpPr>
          <a:xfrm>
            <a:off x="916458" y="1019750"/>
            <a:ext cx="214625" cy="214625"/>
            <a:chOff x="2594050" y="1631825"/>
            <a:chExt cx="439625" cy="439625"/>
          </a:xfrm>
        </p:grpSpPr>
        <p:sp>
          <p:nvSpPr>
            <p:cNvPr id="439" name="Google Shape;439;p3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37"/>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txBox="1"/>
          <p:nvPr/>
        </p:nvSpPr>
        <p:spPr>
          <a:xfrm>
            <a:off x="0" y="4707750"/>
            <a:ext cx="8840575"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i="1" dirty="0">
              <a:latin typeface="Lora"/>
              <a:ea typeface="Lora"/>
              <a:cs typeface="Lora"/>
              <a:sym typeface="Lora"/>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Roles and Responsibilities</a:t>
            </a:r>
            <a:endParaRPr sz="2400" dirty="0">
              <a:latin typeface="Times New Roman" panose="02020603050405020304" pitchFamily="18" charset="0"/>
              <a:cs typeface="Times New Roman" panose="02020603050405020304" pitchFamily="18" charset="0"/>
            </a:endParaRPr>
          </a:p>
        </p:txBody>
      </p:sp>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graphicFrame>
        <p:nvGraphicFramePr>
          <p:cNvPr id="2" name="Table 2">
            <a:extLst>
              <a:ext uri="{FF2B5EF4-FFF2-40B4-BE49-F238E27FC236}">
                <a16:creationId xmlns:a16="http://schemas.microsoft.com/office/drawing/2014/main" id="{F1E9C9E8-9673-3C6B-269D-F27D0485F447}"/>
              </a:ext>
            </a:extLst>
          </p:cNvPr>
          <p:cNvGraphicFramePr>
            <a:graphicFrameLocks noGrp="1"/>
          </p:cNvGraphicFramePr>
          <p:nvPr>
            <p:extLst>
              <p:ext uri="{D42A27DB-BD31-4B8C-83A1-F6EECF244321}">
                <p14:modId xmlns:p14="http://schemas.microsoft.com/office/powerpoint/2010/main" val="1294441130"/>
              </p:ext>
            </p:extLst>
          </p:nvPr>
        </p:nvGraphicFramePr>
        <p:xfrm>
          <a:off x="1524000" y="1669004"/>
          <a:ext cx="6096000" cy="2808620"/>
        </p:xfrm>
        <a:graphic>
          <a:graphicData uri="http://schemas.openxmlformats.org/drawingml/2006/table">
            <a:tbl>
              <a:tblPr firstRow="1" bandRow="1">
                <a:tableStyleId>{69012ECD-51FC-41F1-AA8D-1B2483CD663E}</a:tableStyleId>
              </a:tblPr>
              <a:tblGrid>
                <a:gridCol w="3030245">
                  <a:extLst>
                    <a:ext uri="{9D8B030D-6E8A-4147-A177-3AD203B41FA5}">
                      <a16:colId xmlns:a16="http://schemas.microsoft.com/office/drawing/2014/main" val="1388680605"/>
                    </a:ext>
                  </a:extLst>
                </a:gridCol>
                <a:gridCol w="3065755">
                  <a:extLst>
                    <a:ext uri="{9D8B030D-6E8A-4147-A177-3AD203B41FA5}">
                      <a16:colId xmlns:a16="http://schemas.microsoft.com/office/drawing/2014/main" val="1548006144"/>
                    </a:ext>
                  </a:extLst>
                </a:gridCol>
              </a:tblGrid>
              <a:tr h="311788">
                <a:tc>
                  <a:txBody>
                    <a:bodyPr/>
                    <a:lstStyle/>
                    <a:p>
                      <a:r>
                        <a:rPr lang="en-US" dirty="0"/>
                        <a:t>Names</a:t>
                      </a:r>
                    </a:p>
                  </a:txBody>
                  <a:tcPr/>
                </a:tc>
                <a:tc>
                  <a:txBody>
                    <a:bodyPr/>
                    <a:lstStyle/>
                    <a:p>
                      <a:r>
                        <a:rPr lang="en-US" dirty="0"/>
                        <a:t>Responsibilities</a:t>
                      </a:r>
                    </a:p>
                  </a:txBody>
                  <a:tcPr/>
                </a:tc>
                <a:extLst>
                  <a:ext uri="{0D108BD9-81ED-4DB2-BD59-A6C34878D82A}">
                    <a16:rowId xmlns:a16="http://schemas.microsoft.com/office/drawing/2014/main" val="159321714"/>
                  </a:ext>
                </a:extLst>
              </a:tr>
              <a:tr h="646455">
                <a:tc>
                  <a:txBody>
                    <a:bodyPr/>
                    <a:lstStyle/>
                    <a:p>
                      <a:r>
                        <a:rPr lang="en-US" dirty="0"/>
                        <a:t>Anshika Aggarwal</a:t>
                      </a:r>
                    </a:p>
                  </a:txBody>
                  <a:tcPr/>
                </a:tc>
                <a:tc>
                  <a:txBody>
                    <a:bodyPr/>
                    <a:lstStyle/>
                    <a:p>
                      <a:r>
                        <a:rPr lang="en-US" dirty="0"/>
                        <a:t>Stream-lit application ,ppt, found Dataset , pre-processing for google trends </a:t>
                      </a:r>
                    </a:p>
                  </a:txBody>
                  <a:tcPr/>
                </a:tc>
                <a:extLst>
                  <a:ext uri="{0D108BD9-81ED-4DB2-BD59-A6C34878D82A}">
                    <a16:rowId xmlns:a16="http://schemas.microsoft.com/office/drawing/2014/main" val="3617101000"/>
                  </a:ext>
                </a:extLst>
              </a:tr>
              <a:tr h="457906">
                <a:tc>
                  <a:txBody>
                    <a:bodyPr/>
                    <a:lstStyle/>
                    <a:p>
                      <a:r>
                        <a:rPr lang="en-US" dirty="0"/>
                        <a:t>Karthik Raj</a:t>
                      </a:r>
                    </a:p>
                  </a:txBody>
                  <a:tcPr/>
                </a:tc>
                <a:tc>
                  <a:txBody>
                    <a:bodyPr/>
                    <a:lstStyle/>
                    <a:p>
                      <a:r>
                        <a:rPr lang="en-US" dirty="0"/>
                        <a:t>Data-cleaning for final dataset and  stream-lit </a:t>
                      </a:r>
                    </a:p>
                  </a:txBody>
                  <a:tcPr/>
                </a:tc>
                <a:extLst>
                  <a:ext uri="{0D108BD9-81ED-4DB2-BD59-A6C34878D82A}">
                    <a16:rowId xmlns:a16="http://schemas.microsoft.com/office/drawing/2014/main" val="107209159"/>
                  </a:ext>
                </a:extLst>
              </a:tr>
              <a:tr h="311788">
                <a:tc>
                  <a:txBody>
                    <a:bodyPr/>
                    <a:lstStyle/>
                    <a:p>
                      <a:r>
                        <a:rPr lang="en-US" dirty="0"/>
                        <a:t>Rounak Shankar</a:t>
                      </a:r>
                    </a:p>
                  </a:txBody>
                  <a:tcPr/>
                </a:tc>
                <a:tc>
                  <a:txBody>
                    <a:bodyPr/>
                    <a:lstStyle/>
                    <a:p>
                      <a:r>
                        <a:rPr lang="en-US" dirty="0"/>
                        <a:t>Problem statement </a:t>
                      </a:r>
                      <a:r>
                        <a:rPr lang="en-US"/>
                        <a:t>and conclusion</a:t>
                      </a:r>
                      <a:endParaRPr lang="en-US" dirty="0"/>
                    </a:p>
                  </a:txBody>
                  <a:tcPr/>
                </a:tc>
                <a:extLst>
                  <a:ext uri="{0D108BD9-81ED-4DB2-BD59-A6C34878D82A}">
                    <a16:rowId xmlns:a16="http://schemas.microsoft.com/office/drawing/2014/main" val="3903200726"/>
                  </a:ext>
                </a:extLst>
              </a:tr>
              <a:tr h="311788">
                <a:tc>
                  <a:txBody>
                    <a:bodyPr/>
                    <a:lstStyle/>
                    <a:p>
                      <a:r>
                        <a:rPr lang="en-US" dirty="0"/>
                        <a:t>Pratish S</a:t>
                      </a:r>
                    </a:p>
                  </a:txBody>
                  <a:tcPr/>
                </a:tc>
                <a:tc>
                  <a:txBody>
                    <a:bodyPr/>
                    <a:lstStyle/>
                    <a:p>
                      <a:r>
                        <a:rPr lang="en-US" dirty="0"/>
                        <a:t>Power bi dashboard , ppt </a:t>
                      </a:r>
                    </a:p>
                  </a:txBody>
                  <a:tcPr/>
                </a:tc>
                <a:extLst>
                  <a:ext uri="{0D108BD9-81ED-4DB2-BD59-A6C34878D82A}">
                    <a16:rowId xmlns:a16="http://schemas.microsoft.com/office/drawing/2014/main" val="550168845"/>
                  </a:ext>
                </a:extLst>
              </a:tr>
              <a:tr h="311788">
                <a:tc>
                  <a:txBody>
                    <a:bodyPr/>
                    <a:lstStyle/>
                    <a:p>
                      <a:r>
                        <a:rPr lang="en-US" dirty="0"/>
                        <a:t>Akshay Madhukar Raut</a:t>
                      </a:r>
                    </a:p>
                  </a:txBody>
                  <a:tcPr/>
                </a:tc>
                <a:tc>
                  <a:txBody>
                    <a:bodyPr/>
                    <a:lstStyle/>
                    <a:p>
                      <a:r>
                        <a:rPr lang="en-US" dirty="0"/>
                        <a:t>Visualization of Insights </a:t>
                      </a:r>
                    </a:p>
                  </a:txBody>
                  <a:tcPr/>
                </a:tc>
                <a:extLst>
                  <a:ext uri="{0D108BD9-81ED-4DB2-BD59-A6C34878D82A}">
                    <a16:rowId xmlns:a16="http://schemas.microsoft.com/office/drawing/2014/main" val="1566646155"/>
                  </a:ext>
                </a:extLst>
              </a:tr>
              <a:tr h="311788">
                <a:tc>
                  <a:txBody>
                    <a:bodyPr/>
                    <a:lstStyle/>
                    <a:p>
                      <a:r>
                        <a:rPr lang="en-US" dirty="0"/>
                        <a:t>Sanchita Rajapure</a:t>
                      </a:r>
                    </a:p>
                  </a:txBody>
                  <a:tcPr/>
                </a:tc>
                <a:tc>
                  <a:txBody>
                    <a:bodyPr/>
                    <a:lstStyle/>
                    <a:p>
                      <a:r>
                        <a:rPr lang="en-US" dirty="0"/>
                        <a:t>Presentation</a:t>
                      </a:r>
                    </a:p>
                  </a:txBody>
                  <a:tcPr/>
                </a:tc>
                <a:extLst>
                  <a:ext uri="{0D108BD9-81ED-4DB2-BD59-A6C34878D82A}">
                    <a16:rowId xmlns:a16="http://schemas.microsoft.com/office/drawing/2014/main" val="1900852121"/>
                  </a:ext>
                </a:extLst>
              </a:tr>
            </a:tbl>
          </a:graphicData>
        </a:graphic>
      </p:graphicFrame>
      <p:sp>
        <p:nvSpPr>
          <p:cNvPr id="3" name="Google Shape;444;p37">
            <a:extLst>
              <a:ext uri="{FF2B5EF4-FFF2-40B4-BE49-F238E27FC236}">
                <a16:creationId xmlns:a16="http://schemas.microsoft.com/office/drawing/2014/main" id="{9AB2EC95-80A5-51DA-EA6C-265933F1A023}"/>
              </a:ext>
            </a:extLst>
          </p:cNvPr>
          <p:cNvSpPr txBox="1"/>
          <p:nvPr/>
        </p:nvSpPr>
        <p:spPr>
          <a:xfrm>
            <a:off x="416575" y="4707750"/>
            <a:ext cx="8424000" cy="43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i="1" dirty="0">
              <a:latin typeface="Lora"/>
              <a:ea typeface="Lora"/>
              <a:cs typeface="Lora"/>
              <a:sym typeface="Lora"/>
            </a:endParaRPr>
          </a:p>
        </p:txBody>
      </p:sp>
      <p:sp>
        <p:nvSpPr>
          <p:cNvPr id="4" name="Google Shape;443;p37">
            <a:extLst>
              <a:ext uri="{FF2B5EF4-FFF2-40B4-BE49-F238E27FC236}">
                <a16:creationId xmlns:a16="http://schemas.microsoft.com/office/drawing/2014/main" id="{BDF06B73-EA78-8272-0B65-856455207BF0}"/>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Times New Roman" panose="02020603050405020304" pitchFamily="18" charset="0"/>
                <a:ea typeface="Lora"/>
                <a:cs typeface="Times New Roman" panose="02020603050405020304" pitchFamily="18" charset="0"/>
                <a:sym typeface="Lora"/>
              </a:rPr>
              <a:t>Any </a:t>
            </a:r>
            <a:r>
              <a:rPr lang="en" sz="3600" b="1" i="1" dirty="0">
                <a:highlight>
                  <a:schemeClr val="accent1"/>
                </a:highlight>
                <a:latin typeface="Times New Roman" panose="02020603050405020304" pitchFamily="18" charset="0"/>
                <a:ea typeface="Lora"/>
                <a:cs typeface="Times New Roman" panose="02020603050405020304" pitchFamily="18" charset="0"/>
                <a:sym typeface="Lora"/>
              </a:rPr>
              <a:t>questions</a:t>
            </a:r>
            <a:r>
              <a:rPr lang="en" sz="3600" b="1" i="1" dirty="0">
                <a:latin typeface="Times New Roman" panose="02020603050405020304" pitchFamily="18" charset="0"/>
                <a:ea typeface="Lora"/>
                <a:cs typeface="Times New Roman" panose="02020603050405020304" pitchFamily="18" charset="0"/>
                <a:sym typeface="Lora"/>
              </a:rPr>
              <a:t> ?</a:t>
            </a:r>
            <a:endParaRPr sz="3600" b="1" i="1" dirty="0">
              <a:latin typeface="Times New Roman" panose="02020603050405020304" pitchFamily="18" charset="0"/>
              <a:ea typeface="Lora"/>
              <a:cs typeface="Times New Roman" panose="02020603050405020304" pitchFamily="18" charset="0"/>
              <a:sym typeface="Lora"/>
            </a:endParaRPr>
          </a:p>
          <a:p>
            <a:pPr marL="0" lvl="0" indent="0" algn="l" rtl="0">
              <a:spcBef>
                <a:spcPts val="600"/>
              </a:spcBef>
              <a:spcAft>
                <a:spcPts val="0"/>
              </a:spcAft>
              <a:buNone/>
            </a:pPr>
            <a:endParaRPr sz="1800" dirty="0">
              <a:solidFill>
                <a:schemeClr val="dk1"/>
              </a:solidFill>
              <a:latin typeface="Times New Roman" panose="02020603050405020304" pitchFamily="18" charset="0"/>
              <a:cs typeface="Times New Roman" panose="02020603050405020304" pitchFamily="18" charset="0"/>
            </a:endParaRPr>
          </a:p>
        </p:txBody>
      </p:sp>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latin typeface="Times New Roman" panose="02020603050405020304" pitchFamily="18" charset="0"/>
                <a:cs typeface="Times New Roman" panose="02020603050405020304" pitchFamily="18" charset="0"/>
              </a:rPr>
              <a:t>Thanks!</a:t>
            </a:r>
            <a:endParaRPr sz="6000" dirty="0">
              <a:latin typeface="Times New Roman" panose="02020603050405020304" pitchFamily="18" charset="0"/>
              <a:cs typeface="Times New Roman" panose="02020603050405020304" pitchFamily="18" charset="0"/>
            </a:endParaRPr>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0"/>
          <p:cNvGrpSpPr/>
          <p:nvPr/>
        </p:nvGrpSpPr>
        <p:grpSpPr>
          <a:xfrm>
            <a:off x="1148888" y="1190759"/>
            <a:ext cx="505722" cy="475767"/>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Google Shape;443;p37">
            <a:extLst>
              <a:ext uri="{FF2B5EF4-FFF2-40B4-BE49-F238E27FC236}">
                <a16:creationId xmlns:a16="http://schemas.microsoft.com/office/drawing/2014/main" id="{AF085FBF-55B4-BBB1-6FEF-0BDEE1BC8388}"/>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6BDF-4DC5-669D-1C8A-E200DD5FFC08}"/>
              </a:ext>
            </a:extLst>
          </p:cNvPr>
          <p:cNvSpPr>
            <a:spLocks noGrp="1"/>
          </p:cNvSpPr>
          <p:nvPr>
            <p:ph type="title"/>
          </p:nvPr>
        </p:nvSpPr>
        <p:spPr>
          <a:xfrm>
            <a:off x="1381250" y="896112"/>
            <a:ext cx="3386059" cy="435600"/>
          </a:xfrm>
        </p:spPr>
        <p:txBody>
          <a:bodyPr/>
          <a:lstStyle/>
          <a:p>
            <a:r>
              <a:rPr lang="en-US" sz="2400" dirty="0">
                <a:latin typeface="Times New Roman" panose="02020603050405020304" pitchFamily="18" charset="0"/>
                <a:cs typeface="Times New Roman" panose="02020603050405020304" pitchFamily="18" charset="0"/>
              </a:rPr>
              <a:t>Problem Statement </a:t>
            </a:r>
          </a:p>
        </p:txBody>
      </p:sp>
      <p:sp>
        <p:nvSpPr>
          <p:cNvPr id="3" name="Slide Number Placeholder 2">
            <a:extLst>
              <a:ext uri="{FF2B5EF4-FFF2-40B4-BE49-F238E27FC236}">
                <a16:creationId xmlns:a16="http://schemas.microsoft.com/office/drawing/2014/main" id="{2A972FA5-B772-35EB-F000-4BB6163583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TextBox 3">
            <a:extLst>
              <a:ext uri="{FF2B5EF4-FFF2-40B4-BE49-F238E27FC236}">
                <a16:creationId xmlns:a16="http://schemas.microsoft.com/office/drawing/2014/main" id="{A57B5229-8DFD-7763-9187-D6C3CD42FBEA}"/>
              </a:ext>
            </a:extLst>
          </p:cNvPr>
          <p:cNvSpPr txBox="1"/>
          <p:nvPr/>
        </p:nvSpPr>
        <p:spPr>
          <a:xfrm>
            <a:off x="324427" y="1686758"/>
            <a:ext cx="888576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Segoe UI Symbol" panose="020B0502040204020203" pitchFamily="34" charset="0"/>
                <a:ea typeface="Segoe UI Symbol" panose="020B0502040204020203" pitchFamily="34" charset="0"/>
              </a:rPr>
              <a:t>We will be analyzing and visualizing user’s interests across various fields on the</a:t>
            </a:r>
          </a:p>
          <a:p>
            <a:r>
              <a:rPr lang="en-US" sz="1800" dirty="0">
                <a:latin typeface="Segoe UI Symbol" panose="020B0502040204020203" pitchFamily="34" charset="0"/>
                <a:ea typeface="Segoe UI Symbol" panose="020B0502040204020203" pitchFamily="34" charset="0"/>
              </a:rPr>
              <a:t>     basis of past 5 years data trends. We have taken video games ,Xbox and Play</a:t>
            </a:r>
          </a:p>
          <a:p>
            <a:r>
              <a:rPr lang="en-US" sz="1800" dirty="0">
                <a:latin typeface="Segoe UI Symbol" panose="020B0502040204020203" pitchFamily="34" charset="0"/>
                <a:ea typeface="Segoe UI Symbol" panose="020B0502040204020203" pitchFamily="34" charset="0"/>
              </a:rPr>
              <a:t>     station 4 as a technology product for doing the sales forecast for North America </a:t>
            </a:r>
          </a:p>
          <a:p>
            <a:r>
              <a:rPr lang="en-US" sz="1800" dirty="0">
                <a:latin typeface="Segoe UI Symbol" panose="020B0502040204020203" pitchFamily="34" charset="0"/>
                <a:ea typeface="Segoe UI Symbol" panose="020B0502040204020203" pitchFamily="34" charset="0"/>
              </a:rPr>
              <a:t>     and comparing those sales to Europe and Japan.</a:t>
            </a:r>
          </a:p>
          <a:p>
            <a:pPr marL="285750" indent="-285750">
              <a:buFont typeface="Arial" panose="020B0604020202020204" pitchFamily="34" charset="0"/>
              <a:buChar char="•"/>
            </a:pPr>
            <a:r>
              <a:rPr lang="en-US" sz="1800" dirty="0">
                <a:latin typeface="Segoe UI Symbol" panose="020B0502040204020203" pitchFamily="34" charset="0"/>
                <a:ea typeface="Segoe UI Symbol" panose="020B0502040204020203" pitchFamily="34" charset="0"/>
              </a:rPr>
              <a:t>So, basically we will be predicting which product is searched and sold the most?</a:t>
            </a:r>
          </a:p>
        </p:txBody>
      </p:sp>
      <p:sp>
        <p:nvSpPr>
          <p:cNvPr id="5" name="Google Shape;443;p37">
            <a:extLst>
              <a:ext uri="{FF2B5EF4-FFF2-40B4-BE49-F238E27FC236}">
                <a16:creationId xmlns:a16="http://schemas.microsoft.com/office/drawing/2014/main" id="{8E2F003D-768A-4D89-749D-B8B62C703711}"/>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17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0"/>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Times New Roman" panose="02020603050405020304" pitchFamily="18" charset="0"/>
                <a:cs typeface="Times New Roman" panose="02020603050405020304" pitchFamily="18" charset="0"/>
              </a:rPr>
              <a:t>Data -Pipeline</a:t>
            </a:r>
            <a:endParaRPr sz="2400" dirty="0">
              <a:latin typeface="Times New Roman" panose="02020603050405020304" pitchFamily="18" charset="0"/>
              <a:cs typeface="Times New Roman" panose="02020603050405020304" pitchFamily="18" charset="0"/>
            </a:endParaRPr>
          </a:p>
        </p:txBody>
      </p:sp>
      <p:sp>
        <p:nvSpPr>
          <p:cNvPr id="506" name="Google Shape;506;p4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07" name="Google Shape;507;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509" name="Google Shape;509;p40"/>
          <p:cNvGrpSpPr/>
          <p:nvPr/>
        </p:nvGrpSpPr>
        <p:grpSpPr>
          <a:xfrm>
            <a:off x="1786339" y="1703401"/>
            <a:ext cx="473400" cy="473400"/>
            <a:chOff x="1786339" y="1703401"/>
            <a:chExt cx="473400" cy="473400"/>
          </a:xfrm>
        </p:grpSpPr>
        <p:sp>
          <p:nvSpPr>
            <p:cNvPr id="510" name="Google Shape;510;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1" name="Google Shape;511;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1</a:t>
              </a:r>
              <a:endParaRPr sz="600">
                <a:solidFill>
                  <a:schemeClr val="dk1"/>
                </a:solidFill>
                <a:latin typeface="Quattrocento Sans"/>
                <a:ea typeface="Quattrocento Sans"/>
                <a:cs typeface="Quattrocento Sans"/>
                <a:sym typeface="Quattrocento Sans"/>
              </a:endParaRPr>
            </a:p>
          </p:txBody>
        </p:sp>
      </p:grpSp>
      <p:grpSp>
        <p:nvGrpSpPr>
          <p:cNvPr id="512" name="Google Shape;512;p40"/>
          <p:cNvGrpSpPr/>
          <p:nvPr/>
        </p:nvGrpSpPr>
        <p:grpSpPr>
          <a:xfrm>
            <a:off x="3814414" y="1703401"/>
            <a:ext cx="473400" cy="473400"/>
            <a:chOff x="3814414" y="1703401"/>
            <a:chExt cx="473400" cy="473400"/>
          </a:xfrm>
        </p:grpSpPr>
        <p:sp>
          <p:nvSpPr>
            <p:cNvPr id="513" name="Google Shape;513;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4" name="Google Shape;514;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3</a:t>
              </a:r>
              <a:endParaRPr sz="600">
                <a:solidFill>
                  <a:schemeClr val="dk1"/>
                </a:solidFill>
                <a:latin typeface="Quattrocento Sans"/>
                <a:ea typeface="Quattrocento Sans"/>
                <a:cs typeface="Quattrocento Sans"/>
                <a:sym typeface="Quattrocento Sans"/>
              </a:endParaRPr>
            </a:p>
          </p:txBody>
        </p:sp>
      </p:grpSp>
      <p:grpSp>
        <p:nvGrpSpPr>
          <p:cNvPr id="515" name="Google Shape;515;p40"/>
          <p:cNvGrpSpPr/>
          <p:nvPr/>
        </p:nvGrpSpPr>
        <p:grpSpPr>
          <a:xfrm>
            <a:off x="5842489" y="1703401"/>
            <a:ext cx="473400" cy="473400"/>
            <a:chOff x="5842489" y="1703401"/>
            <a:chExt cx="473400" cy="473400"/>
          </a:xfrm>
        </p:grpSpPr>
        <p:sp>
          <p:nvSpPr>
            <p:cNvPr id="516" name="Google Shape;516;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17" name="Google Shape;517;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5</a:t>
              </a:r>
              <a:endParaRPr sz="600">
                <a:solidFill>
                  <a:schemeClr val="dk1"/>
                </a:solidFill>
                <a:latin typeface="Quattrocento Sans"/>
                <a:ea typeface="Quattrocento Sans"/>
                <a:cs typeface="Quattrocento Sans"/>
                <a:sym typeface="Quattrocento Sans"/>
              </a:endParaRPr>
            </a:p>
          </p:txBody>
        </p:sp>
      </p:grpSp>
      <p:grpSp>
        <p:nvGrpSpPr>
          <p:cNvPr id="518" name="Google Shape;518;p40"/>
          <p:cNvGrpSpPr/>
          <p:nvPr/>
        </p:nvGrpSpPr>
        <p:grpSpPr>
          <a:xfrm>
            <a:off x="6880814" y="3576298"/>
            <a:ext cx="473400" cy="473402"/>
            <a:chOff x="6880814" y="3576300"/>
            <a:chExt cx="473400" cy="473400"/>
          </a:xfrm>
        </p:grpSpPr>
        <p:sp>
          <p:nvSpPr>
            <p:cNvPr id="519" name="Google Shape;519;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0" name="Google Shape;520;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6</a:t>
              </a:r>
              <a:endParaRPr sz="600">
                <a:solidFill>
                  <a:schemeClr val="dk1"/>
                </a:solidFill>
                <a:latin typeface="Quattrocento Sans"/>
                <a:ea typeface="Quattrocento Sans"/>
                <a:cs typeface="Quattrocento Sans"/>
                <a:sym typeface="Quattrocento Sans"/>
              </a:endParaRPr>
            </a:p>
          </p:txBody>
        </p:sp>
      </p:grpSp>
      <p:grpSp>
        <p:nvGrpSpPr>
          <p:cNvPr id="521" name="Google Shape;521;p40"/>
          <p:cNvGrpSpPr/>
          <p:nvPr/>
        </p:nvGrpSpPr>
        <p:grpSpPr>
          <a:xfrm>
            <a:off x="4852739" y="3576300"/>
            <a:ext cx="473400" cy="473400"/>
            <a:chOff x="4852739" y="3576300"/>
            <a:chExt cx="473400" cy="473400"/>
          </a:xfrm>
        </p:grpSpPr>
        <p:sp>
          <p:nvSpPr>
            <p:cNvPr id="522" name="Google Shape;522;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3" name="Google Shape;523;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4</a:t>
              </a:r>
              <a:endParaRPr sz="600">
                <a:solidFill>
                  <a:schemeClr val="dk1"/>
                </a:solidFill>
                <a:latin typeface="Quattrocento Sans"/>
                <a:ea typeface="Quattrocento Sans"/>
                <a:cs typeface="Quattrocento Sans"/>
                <a:sym typeface="Quattrocento Sans"/>
              </a:endParaRPr>
            </a:p>
          </p:txBody>
        </p:sp>
      </p:grpSp>
      <p:grpSp>
        <p:nvGrpSpPr>
          <p:cNvPr id="524" name="Google Shape;524;p40"/>
          <p:cNvGrpSpPr/>
          <p:nvPr/>
        </p:nvGrpSpPr>
        <p:grpSpPr>
          <a:xfrm>
            <a:off x="2824664" y="3576300"/>
            <a:ext cx="473400" cy="473400"/>
            <a:chOff x="2824664" y="3576300"/>
            <a:chExt cx="473400" cy="473400"/>
          </a:xfrm>
        </p:grpSpPr>
        <p:sp>
          <p:nvSpPr>
            <p:cNvPr id="525" name="Google Shape;525;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Quattrocento Sans"/>
                <a:ea typeface="Quattrocento Sans"/>
                <a:cs typeface="Quattrocento Sans"/>
                <a:sym typeface="Quattrocento Sans"/>
              </a:endParaRPr>
            </a:p>
          </p:txBody>
        </p:sp>
        <p:sp>
          <p:nvSpPr>
            <p:cNvPr id="526" name="Google Shape;526;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Quattrocento Sans"/>
                  <a:ea typeface="Quattrocento Sans"/>
                  <a:cs typeface="Quattrocento Sans"/>
                  <a:sym typeface="Quattrocento Sans"/>
                </a:rPr>
                <a:t>2</a:t>
              </a:r>
              <a:endParaRPr sz="600">
                <a:solidFill>
                  <a:schemeClr val="dk1"/>
                </a:solidFill>
                <a:latin typeface="Quattrocento Sans"/>
                <a:ea typeface="Quattrocento Sans"/>
                <a:cs typeface="Quattrocento Sans"/>
                <a:sym typeface="Quattrocento Sans"/>
              </a:endParaRPr>
            </a:p>
          </p:txBody>
        </p:sp>
      </p:grpSp>
      <p:sp>
        <p:nvSpPr>
          <p:cNvPr id="527" name="Google Shape;527;p40"/>
          <p:cNvSpPr txBox="1"/>
          <p:nvPr/>
        </p:nvSpPr>
        <p:spPr>
          <a:xfrm>
            <a:off x="1379850" y="1331712"/>
            <a:ext cx="1286400" cy="42979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Extracted data from Kaggle and google trends from google </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sp>
        <p:nvSpPr>
          <p:cNvPr id="528" name="Google Shape;528;p40"/>
          <p:cNvSpPr txBox="1"/>
          <p:nvPr/>
        </p:nvSpPr>
        <p:spPr>
          <a:xfrm>
            <a:off x="3577725" y="122811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Data visualization i.e. insights </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sp>
        <p:nvSpPr>
          <p:cNvPr id="529" name="Google Shape;529;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Frame work using </a:t>
            </a:r>
          </a:p>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power bi</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sp>
        <p:nvSpPr>
          <p:cNvPr id="530" name="Google Shape;530;p40"/>
          <p:cNvSpPr txBox="1"/>
          <p:nvPr/>
        </p:nvSpPr>
        <p:spPr>
          <a:xfrm>
            <a:off x="2418175" y="4063600"/>
            <a:ext cx="1286400" cy="78360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Transformation i.e. data pre-processing</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sp>
        <p:nvSpPr>
          <p:cNvPr id="531" name="Google Shape;531;p40"/>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Frame work using stream lit </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sp>
        <p:nvSpPr>
          <p:cNvPr id="532" name="Google Shape;532;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50" dirty="0">
                <a:solidFill>
                  <a:schemeClr val="dk1"/>
                </a:solidFill>
                <a:latin typeface="Segoe UI Symbol" panose="020B0502040204020203" pitchFamily="34" charset="0"/>
                <a:ea typeface="Segoe UI Symbol" panose="020B0502040204020203" pitchFamily="34" charset="0"/>
                <a:cs typeface="Quattrocento Sans"/>
                <a:sym typeface="Quattrocento Sans"/>
              </a:rPr>
              <a:t>Deployed on GitHub</a:t>
            </a:r>
            <a:endParaRPr sz="1050" dirty="0">
              <a:solidFill>
                <a:schemeClr val="dk1"/>
              </a:solidFill>
              <a:latin typeface="Segoe UI Symbol" panose="020B0502040204020203" pitchFamily="34" charset="0"/>
              <a:ea typeface="Segoe UI Symbol" panose="020B0502040204020203" pitchFamily="34" charset="0"/>
              <a:cs typeface="Quattrocento Sans"/>
              <a:sym typeface="Quattrocento Sans"/>
            </a:endParaRPr>
          </a:p>
        </p:txBody>
      </p:sp>
      <p:grpSp>
        <p:nvGrpSpPr>
          <p:cNvPr id="533" name="Google Shape;533;p40"/>
          <p:cNvGrpSpPr/>
          <p:nvPr/>
        </p:nvGrpSpPr>
        <p:grpSpPr>
          <a:xfrm>
            <a:off x="916458" y="1019750"/>
            <a:ext cx="214625" cy="214625"/>
            <a:chOff x="2594050" y="1631825"/>
            <a:chExt cx="439625" cy="439625"/>
          </a:xfrm>
        </p:grpSpPr>
        <p:sp>
          <p:nvSpPr>
            <p:cNvPr id="534" name="Google Shape;534;p40"/>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43;p37">
            <a:extLst>
              <a:ext uri="{FF2B5EF4-FFF2-40B4-BE49-F238E27FC236}">
                <a16:creationId xmlns:a16="http://schemas.microsoft.com/office/drawing/2014/main" id="{C28512AE-5955-3DFD-4BCC-623C916B6752}"/>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4"/>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Attributes</a:t>
            </a:r>
            <a:endParaRPr sz="2400" dirty="0">
              <a:latin typeface="Times New Roman" panose="02020603050405020304" pitchFamily="18" charset="0"/>
              <a:cs typeface="Times New Roman" panose="02020603050405020304" pitchFamily="18" charset="0"/>
            </a:endParaRPr>
          </a:p>
        </p:txBody>
      </p:sp>
      <p:sp>
        <p:nvSpPr>
          <p:cNvPr id="627" name="Google Shape;627;p4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628" name="Google Shape;628;p44"/>
          <p:cNvGrpSpPr/>
          <p:nvPr/>
        </p:nvGrpSpPr>
        <p:grpSpPr>
          <a:xfrm>
            <a:off x="1381092" y="1505774"/>
            <a:ext cx="3277953" cy="2946938"/>
            <a:chOff x="3778727" y="4460423"/>
            <a:chExt cx="720160" cy="647437"/>
          </a:xfrm>
        </p:grpSpPr>
        <p:sp>
          <p:nvSpPr>
            <p:cNvPr id="629" name="Google Shape;629;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Quattrocento Sans"/>
                  <a:ea typeface="Quattrocento Sans"/>
                  <a:cs typeface="Quattrocento Sans"/>
                  <a:sym typeface="Quattrocento Sans"/>
                </a:rPr>
                <a:t>OTHER SALES</a:t>
              </a:r>
              <a:endParaRPr sz="1200" b="1" i="0" u="none" strike="noStrike" cap="none" dirty="0">
                <a:solidFill>
                  <a:schemeClr val="lt1"/>
                </a:solidFill>
                <a:latin typeface="Quattrocento Sans"/>
                <a:ea typeface="Quattrocento Sans"/>
                <a:cs typeface="Quattrocento Sans"/>
                <a:sym typeface="Quattrocento Sans"/>
              </a:endParaRPr>
            </a:p>
          </p:txBody>
        </p:sp>
        <p:sp>
          <p:nvSpPr>
            <p:cNvPr id="630" name="Google Shape;630;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Quattrocento Sans"/>
                  <a:ea typeface="Quattrocento Sans"/>
                  <a:cs typeface="Quattrocento Sans"/>
                  <a:sym typeface="Quattrocento Sans"/>
                </a:rPr>
                <a:t>GLOBAL SALES</a:t>
              </a:r>
              <a:endParaRPr sz="1200" b="1" i="0" u="none" strike="noStrike" cap="none" dirty="0">
                <a:solidFill>
                  <a:schemeClr val="lt1"/>
                </a:solidFill>
                <a:latin typeface="Quattrocento Sans"/>
                <a:ea typeface="Quattrocento Sans"/>
                <a:cs typeface="Quattrocento Sans"/>
                <a:sym typeface="Quattrocento Sans"/>
              </a:endParaRPr>
            </a:p>
          </p:txBody>
        </p:sp>
        <p:sp>
          <p:nvSpPr>
            <p:cNvPr id="631" name="Google Shape;631;p44"/>
            <p:cNvSpPr/>
            <p:nvPr/>
          </p:nvSpPr>
          <p:spPr>
            <a:xfrm>
              <a:off x="3780312" y="4519015"/>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IN" sz="1200" b="1" dirty="0">
                  <a:solidFill>
                    <a:schemeClr val="lt1"/>
                  </a:solidFill>
                  <a:latin typeface="Quattrocento Sans"/>
                  <a:ea typeface="Quattrocento Sans"/>
                  <a:cs typeface="Quattrocento Sans"/>
                  <a:sym typeface="Quattrocento Sans"/>
                </a:rPr>
                <a:t>GAMES</a:t>
              </a:r>
              <a:endParaRPr lang="en-IN" sz="1200" b="1" i="0" u="none" strike="noStrike" cap="none" dirty="0">
                <a:solidFill>
                  <a:schemeClr val="lt1"/>
                </a:solidFill>
                <a:latin typeface="Quattrocento Sans"/>
                <a:ea typeface="Quattrocento Sans"/>
                <a:cs typeface="Quattrocento Sans"/>
                <a:sym typeface="Quattrocento Sans"/>
              </a:endParaRPr>
            </a:p>
          </p:txBody>
        </p:sp>
        <p:sp>
          <p:nvSpPr>
            <p:cNvPr id="632" name="Google Shape;632;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i="0" u="none" strike="noStrike" cap="none" dirty="0">
                  <a:solidFill>
                    <a:schemeClr val="lt1"/>
                  </a:solidFill>
                  <a:latin typeface="Quattrocento Sans"/>
                  <a:ea typeface="Quattrocento Sans"/>
                  <a:cs typeface="Quattrocento Sans"/>
                  <a:sym typeface="Quattrocento Sans"/>
                </a:rPr>
                <a:t>GENRE, PUBLISHER</a:t>
              </a:r>
              <a:endParaRPr sz="1200" b="1" i="0" u="none" strike="noStrike" cap="none" dirty="0">
                <a:solidFill>
                  <a:schemeClr val="lt1"/>
                </a:solidFill>
                <a:latin typeface="Quattrocento Sans"/>
                <a:ea typeface="Quattrocento Sans"/>
                <a:cs typeface="Quattrocento Sans"/>
                <a:sym typeface="Quattrocento Sans"/>
              </a:endParaRPr>
            </a:p>
          </p:txBody>
        </p:sp>
        <p:sp>
          <p:nvSpPr>
            <p:cNvPr id="633" name="Google Shape;633;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Quattrocento Sans"/>
                  <a:ea typeface="Quattrocento Sans"/>
                  <a:cs typeface="Quattrocento Sans"/>
                  <a:sym typeface="Quattrocento Sans"/>
                </a:rPr>
                <a:t>YEAR OF RELEASE</a:t>
              </a:r>
              <a:endParaRPr sz="1200" b="1" i="0" u="none" strike="noStrike" cap="none" dirty="0">
                <a:solidFill>
                  <a:schemeClr val="lt1"/>
                </a:solidFill>
                <a:latin typeface="Quattrocento Sans"/>
                <a:ea typeface="Quattrocento Sans"/>
                <a:cs typeface="Quattrocento Sans"/>
                <a:sym typeface="Quattrocento Sans"/>
              </a:endParaRPr>
            </a:p>
          </p:txBody>
        </p:sp>
        <p:sp>
          <p:nvSpPr>
            <p:cNvPr id="634" name="Google Shape;634;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i="0" u="none" strike="noStrike" cap="none" dirty="0">
                  <a:solidFill>
                    <a:schemeClr val="lt1"/>
                  </a:solidFill>
                  <a:latin typeface="Quattrocento Sans"/>
                  <a:ea typeface="Quattrocento Sans"/>
                  <a:cs typeface="Quattrocento Sans"/>
                  <a:sym typeface="Quattrocento Sans"/>
                </a:rPr>
                <a:t>NA,JP,EU -SALES </a:t>
              </a:r>
              <a:endParaRPr sz="1200" b="1" i="0" u="none" strike="noStrike" cap="none" dirty="0">
                <a:solidFill>
                  <a:schemeClr val="lt1"/>
                </a:solidFill>
                <a:latin typeface="Quattrocento Sans"/>
                <a:ea typeface="Quattrocento Sans"/>
                <a:cs typeface="Quattrocento Sans"/>
                <a:sym typeface="Quattrocento Sans"/>
              </a:endParaRPr>
            </a:p>
          </p:txBody>
        </p:sp>
        <p:sp>
          <p:nvSpPr>
            <p:cNvPr id="635" name="Google Shape;635;p44"/>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Quattrocento Sans"/>
                <a:ea typeface="Quattrocento Sans"/>
                <a:cs typeface="Quattrocento Sans"/>
                <a:sym typeface="Quattrocento Sans"/>
              </a:endParaRPr>
            </a:p>
          </p:txBody>
        </p:sp>
      </p:grpSp>
      <p:sp>
        <p:nvSpPr>
          <p:cNvPr id="639" name="Google Shape;639;p44"/>
          <p:cNvSpPr txBox="1"/>
          <p:nvPr/>
        </p:nvSpPr>
        <p:spPr>
          <a:xfrm>
            <a:off x="5451801" y="2215507"/>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Quattrocento Sans"/>
              <a:ea typeface="Quattrocento Sans"/>
              <a:cs typeface="Quattrocento Sans"/>
              <a:sym typeface="Quattrocento Sans"/>
            </a:endParaRPr>
          </a:p>
        </p:txBody>
      </p:sp>
      <p:sp>
        <p:nvSpPr>
          <p:cNvPr id="641" name="Google Shape;641;p44"/>
          <p:cNvSpPr txBox="1"/>
          <p:nvPr/>
        </p:nvSpPr>
        <p:spPr>
          <a:xfrm>
            <a:off x="5602722" y="271265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Quattrocento Sans"/>
              <a:ea typeface="Quattrocento Sans"/>
              <a:cs typeface="Quattrocento Sans"/>
              <a:sym typeface="Quattrocento Sans"/>
            </a:endParaRPr>
          </a:p>
        </p:txBody>
      </p:sp>
      <p:sp>
        <p:nvSpPr>
          <p:cNvPr id="643" name="Google Shape;643;p44"/>
          <p:cNvSpPr txBox="1"/>
          <p:nvPr/>
        </p:nvSpPr>
        <p:spPr>
          <a:xfrm>
            <a:off x="5602722" y="3150188"/>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Quattrocento Sans"/>
              <a:ea typeface="Quattrocento Sans"/>
              <a:cs typeface="Quattrocento Sans"/>
              <a:sym typeface="Quattrocento Sans"/>
            </a:endParaRPr>
          </a:p>
        </p:txBody>
      </p:sp>
      <p:sp>
        <p:nvSpPr>
          <p:cNvPr id="645" name="Google Shape;645;p44"/>
          <p:cNvSpPr txBox="1"/>
          <p:nvPr/>
        </p:nvSpPr>
        <p:spPr>
          <a:xfrm>
            <a:off x="5602722" y="3587725"/>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Quattrocento Sans"/>
              <a:ea typeface="Quattrocento Sans"/>
              <a:cs typeface="Quattrocento Sans"/>
              <a:sym typeface="Quattrocento Sans"/>
            </a:endParaRPr>
          </a:p>
        </p:txBody>
      </p:sp>
      <p:sp>
        <p:nvSpPr>
          <p:cNvPr id="647" name="Google Shape;647;p44"/>
          <p:cNvSpPr txBox="1"/>
          <p:nvPr/>
        </p:nvSpPr>
        <p:spPr>
          <a:xfrm>
            <a:off x="5602722" y="4025262"/>
            <a:ext cx="2531700" cy="312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endParaRPr sz="1000" dirty="0">
              <a:solidFill>
                <a:schemeClr val="dk2"/>
              </a:solidFill>
              <a:latin typeface="Quattrocento Sans"/>
              <a:ea typeface="Quattrocento Sans"/>
              <a:cs typeface="Quattrocento Sans"/>
              <a:sym typeface="Quattrocento Sans"/>
            </a:endParaRPr>
          </a:p>
        </p:txBody>
      </p:sp>
      <p:grpSp>
        <p:nvGrpSpPr>
          <p:cNvPr id="648" name="Google Shape;648;p44"/>
          <p:cNvGrpSpPr/>
          <p:nvPr/>
        </p:nvGrpSpPr>
        <p:grpSpPr>
          <a:xfrm>
            <a:off x="916458" y="1019750"/>
            <a:ext cx="214625" cy="214625"/>
            <a:chOff x="2594050" y="1631825"/>
            <a:chExt cx="439625" cy="439625"/>
          </a:xfrm>
        </p:grpSpPr>
        <p:sp>
          <p:nvSpPr>
            <p:cNvPr id="649" name="Google Shape;649;p4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43;p37">
            <a:extLst>
              <a:ext uri="{FF2B5EF4-FFF2-40B4-BE49-F238E27FC236}">
                <a16:creationId xmlns:a16="http://schemas.microsoft.com/office/drawing/2014/main" id="{8708E68A-716C-8870-3619-EB9CFA43CC08}"/>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44E8-68FD-D5D8-2785-CD44F47BA93A}"/>
              </a:ext>
            </a:extLst>
          </p:cNvPr>
          <p:cNvSpPr>
            <a:spLocks noGrp="1"/>
          </p:cNvSpPr>
          <p:nvPr>
            <p:ph type="title"/>
          </p:nvPr>
        </p:nvSpPr>
        <p:spPr>
          <a:xfrm>
            <a:off x="1381250" y="896112"/>
            <a:ext cx="3269127" cy="435600"/>
          </a:xfrm>
        </p:spPr>
        <p:txBody>
          <a:bodyPr/>
          <a:lstStyle/>
          <a:p>
            <a:r>
              <a:rPr lang="en-US" sz="2400" dirty="0">
                <a:latin typeface="Times New Roman" panose="02020603050405020304" pitchFamily="18" charset="0"/>
                <a:cs typeface="Times New Roman" panose="02020603050405020304" pitchFamily="18" charset="0"/>
              </a:rPr>
              <a:t>Final Data-set </a:t>
            </a:r>
          </a:p>
        </p:txBody>
      </p:sp>
      <p:sp>
        <p:nvSpPr>
          <p:cNvPr id="3" name="Text Placeholder 2">
            <a:extLst>
              <a:ext uri="{FF2B5EF4-FFF2-40B4-BE49-F238E27FC236}">
                <a16:creationId xmlns:a16="http://schemas.microsoft.com/office/drawing/2014/main" id="{443FEF9C-7348-5F13-076F-DC05212C726E}"/>
              </a:ext>
            </a:extLst>
          </p:cNvPr>
          <p:cNvSpPr>
            <a:spLocks noGrp="1"/>
          </p:cNvSpPr>
          <p:nvPr>
            <p:ph type="body" idx="1"/>
          </p:nvPr>
        </p:nvSpPr>
        <p:spPr>
          <a:xfrm>
            <a:off x="835067" y="1637651"/>
            <a:ext cx="7012793" cy="3112200"/>
          </a:xfrm>
        </p:spPr>
        <p:txBody>
          <a:bodyPr/>
          <a:lstStyle/>
          <a:p>
            <a:endParaRPr lang="en-US" dirty="0"/>
          </a:p>
        </p:txBody>
      </p:sp>
      <p:sp>
        <p:nvSpPr>
          <p:cNvPr id="4" name="Slide Number Placeholder 3">
            <a:extLst>
              <a:ext uri="{FF2B5EF4-FFF2-40B4-BE49-F238E27FC236}">
                <a16:creationId xmlns:a16="http://schemas.microsoft.com/office/drawing/2014/main" id="{5CF56E50-8C9B-16F8-23AD-F609388744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8" name="Picture 7">
            <a:extLst>
              <a:ext uri="{FF2B5EF4-FFF2-40B4-BE49-F238E27FC236}">
                <a16:creationId xmlns:a16="http://schemas.microsoft.com/office/drawing/2014/main" id="{57BDBD0C-E6C3-D393-9B5B-B7A01AC8715E}"/>
              </a:ext>
            </a:extLst>
          </p:cNvPr>
          <p:cNvPicPr>
            <a:picLocks noChangeAspect="1"/>
          </p:cNvPicPr>
          <p:nvPr/>
        </p:nvPicPr>
        <p:blipFill rotWithShape="1">
          <a:blip r:embed="rId2"/>
          <a:srcRect r="31656"/>
          <a:stretch/>
        </p:blipFill>
        <p:spPr>
          <a:xfrm>
            <a:off x="835068" y="1442581"/>
            <a:ext cx="7012792" cy="3112200"/>
          </a:xfrm>
          <a:prstGeom prst="rect">
            <a:avLst/>
          </a:prstGeom>
        </p:spPr>
      </p:pic>
      <p:sp>
        <p:nvSpPr>
          <p:cNvPr id="9" name="Google Shape;443;p37">
            <a:extLst>
              <a:ext uri="{FF2B5EF4-FFF2-40B4-BE49-F238E27FC236}">
                <a16:creationId xmlns:a16="http://schemas.microsoft.com/office/drawing/2014/main" id="{45943FAD-A851-52D3-EF93-090634158F16}"/>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3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2695-5A01-7E4F-9AC8-C7BF8EDF5F06}"/>
              </a:ext>
            </a:extLst>
          </p:cNvPr>
          <p:cNvSpPr>
            <a:spLocks noGrp="1"/>
          </p:cNvSpPr>
          <p:nvPr>
            <p:ph type="title"/>
          </p:nvPr>
        </p:nvSpPr>
        <p:spPr/>
        <p:txBody>
          <a:bodyPr>
            <a:noAutofit/>
          </a:bodyPr>
          <a:lstStyle/>
          <a:p>
            <a:r>
              <a:rPr lang="en-US" sz="2400" dirty="0">
                <a:latin typeface="Times New Roman" panose="02020603050405020304" pitchFamily="18" charset="0"/>
                <a:cs typeface="Times New Roman" panose="02020603050405020304" pitchFamily="18" charset="0"/>
              </a:rPr>
              <a:t>Google-Trend Dataset</a:t>
            </a:r>
          </a:p>
        </p:txBody>
      </p:sp>
      <p:sp>
        <p:nvSpPr>
          <p:cNvPr id="3" name="Text Placeholder 2">
            <a:extLst>
              <a:ext uri="{FF2B5EF4-FFF2-40B4-BE49-F238E27FC236}">
                <a16:creationId xmlns:a16="http://schemas.microsoft.com/office/drawing/2014/main" id="{0D565928-D069-CBD3-8AD4-7FBA17529D4E}"/>
              </a:ext>
            </a:extLst>
          </p:cNvPr>
          <p:cNvSpPr>
            <a:spLocks noGrp="1"/>
          </p:cNvSpPr>
          <p:nvPr>
            <p:ph type="body" idx="1"/>
          </p:nvPr>
        </p:nvSpPr>
        <p:spPr>
          <a:xfrm>
            <a:off x="1381250" y="1616470"/>
            <a:ext cx="6809700" cy="3112200"/>
          </a:xfrm>
        </p:spPr>
        <p:txBody>
          <a:bodyPr/>
          <a:lstStyle/>
          <a:p>
            <a:endParaRPr lang="en-US" dirty="0"/>
          </a:p>
        </p:txBody>
      </p:sp>
      <p:sp>
        <p:nvSpPr>
          <p:cNvPr id="4" name="Slide Number Placeholder 3">
            <a:extLst>
              <a:ext uri="{FF2B5EF4-FFF2-40B4-BE49-F238E27FC236}">
                <a16:creationId xmlns:a16="http://schemas.microsoft.com/office/drawing/2014/main" id="{64404D65-380C-42E7-168A-503CD92BC3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B61EDAE2-D39C-F787-CF38-039DC8EDE16E}"/>
              </a:ext>
            </a:extLst>
          </p:cNvPr>
          <p:cNvPicPr>
            <a:picLocks noChangeAspect="1"/>
          </p:cNvPicPr>
          <p:nvPr/>
        </p:nvPicPr>
        <p:blipFill>
          <a:blip r:embed="rId2"/>
          <a:stretch>
            <a:fillRect/>
          </a:stretch>
        </p:blipFill>
        <p:spPr>
          <a:xfrm>
            <a:off x="878889" y="1475094"/>
            <a:ext cx="7312061" cy="3112200"/>
          </a:xfrm>
          <a:prstGeom prst="rect">
            <a:avLst/>
          </a:prstGeom>
        </p:spPr>
      </p:pic>
      <p:sp>
        <p:nvSpPr>
          <p:cNvPr id="7" name="Google Shape;443;p37">
            <a:extLst>
              <a:ext uri="{FF2B5EF4-FFF2-40B4-BE49-F238E27FC236}">
                <a16:creationId xmlns:a16="http://schemas.microsoft.com/office/drawing/2014/main" id="{744FCD19-AE3A-4973-C049-56135C940368}"/>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86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D0C79-F7A9-55FC-4D7D-36C43DA51C45}"/>
              </a:ext>
            </a:extLst>
          </p:cNvPr>
          <p:cNvSpPr>
            <a:spLocks noGrp="1"/>
          </p:cNvSpPr>
          <p:nvPr>
            <p:ph type="ctr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Stream-lit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Application</a:t>
            </a:r>
          </a:p>
        </p:txBody>
      </p:sp>
      <p:sp>
        <p:nvSpPr>
          <p:cNvPr id="3" name="Google Shape;443;p37">
            <a:extLst>
              <a:ext uri="{FF2B5EF4-FFF2-40B4-BE49-F238E27FC236}">
                <a16:creationId xmlns:a16="http://schemas.microsoft.com/office/drawing/2014/main" id="{4B15EE41-3DB3-8D1B-1FDB-9BC90B322022}"/>
              </a:ext>
            </a:extLst>
          </p:cNvPr>
          <p:cNvSpPr/>
          <p:nvPr/>
        </p:nvSpPr>
        <p:spPr>
          <a:xfrm>
            <a:off x="5650" y="4707750"/>
            <a:ext cx="9144000" cy="43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609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118EE-95B9-452E-03A2-42A037CAF028}"/>
              </a:ext>
            </a:extLst>
          </p:cNvPr>
          <p:cNvSpPr>
            <a:spLocks noGrp="1"/>
          </p:cNvSpPr>
          <p:nvPr>
            <p:ph type="title"/>
          </p:nvPr>
        </p:nvSpPr>
        <p:spPr>
          <a:xfrm>
            <a:off x="1381249" y="896112"/>
            <a:ext cx="7274479" cy="435600"/>
          </a:xfrm>
        </p:spPr>
        <p:txBody>
          <a:bodyPr>
            <a:normAutofit fontScale="90000"/>
          </a:bodyPr>
          <a:lstStyle/>
          <a:p>
            <a:r>
              <a:rPr lang="en-IN" sz="3200" dirty="0">
                <a:latin typeface="Times New Roman" panose="02020603050405020304" pitchFamily="18" charset="0"/>
                <a:cs typeface="Times New Roman" panose="02020603050405020304" pitchFamily="18" charset="0"/>
              </a:rPr>
              <a:t>M</a:t>
            </a:r>
            <a:r>
              <a:rPr lang="en-IN" sz="3200" i="0" dirty="0">
                <a:effectLst/>
                <a:latin typeface="Times New Roman" panose="02020603050405020304" pitchFamily="18" charset="0"/>
                <a:cs typeface="Times New Roman" panose="02020603050405020304" pitchFamily="18" charset="0"/>
              </a:rPr>
              <a:t>ost successful game sales rates globally.</a:t>
            </a:r>
            <a:endParaRPr lang="en-US"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D1150B6-6E6A-072D-66E4-51B5B02B40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048DB5-9413-75AA-66DC-96C521D790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76EE1081-AE92-1F1C-2423-DFB2A4893BF6}"/>
              </a:ext>
            </a:extLst>
          </p:cNvPr>
          <p:cNvPicPr>
            <a:picLocks noChangeAspect="1"/>
          </p:cNvPicPr>
          <p:nvPr/>
        </p:nvPicPr>
        <p:blipFill>
          <a:blip r:embed="rId2"/>
          <a:stretch>
            <a:fillRect/>
          </a:stretch>
        </p:blipFill>
        <p:spPr>
          <a:xfrm>
            <a:off x="1381249" y="1497899"/>
            <a:ext cx="6809701" cy="3251951"/>
          </a:xfrm>
          <a:prstGeom prst="rect">
            <a:avLst/>
          </a:prstGeom>
        </p:spPr>
      </p:pic>
    </p:spTree>
    <p:extLst>
      <p:ext uri="{BB962C8B-B14F-4D97-AF65-F5344CB8AC3E}">
        <p14:creationId xmlns:p14="http://schemas.microsoft.com/office/powerpoint/2010/main" val="852252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6CB32-7A35-F735-A200-326E5DE9C035}"/>
              </a:ext>
            </a:extLst>
          </p:cNvPr>
          <p:cNvSpPr>
            <a:spLocks noGrp="1"/>
          </p:cNvSpPr>
          <p:nvPr>
            <p:ph type="title"/>
          </p:nvPr>
        </p:nvSpPr>
        <p:spPr>
          <a:xfrm>
            <a:off x="1381250" y="904990"/>
            <a:ext cx="5490067" cy="435600"/>
          </a:xfrm>
        </p:spPr>
        <p:txBody>
          <a:bodyPr>
            <a:normAutofit fontScale="90000"/>
          </a:bodyPr>
          <a:lstStyle/>
          <a:p>
            <a:r>
              <a:rPr lang="en-IN" sz="3200" dirty="0">
                <a:latin typeface="Times New Roman" panose="02020603050405020304" pitchFamily="18" charset="0"/>
                <a:cs typeface="Times New Roman" panose="02020603050405020304" pitchFamily="18" charset="0"/>
              </a:rPr>
              <a:t>M</a:t>
            </a:r>
            <a:r>
              <a:rPr lang="en-IN" sz="3200" i="0" dirty="0">
                <a:effectLst/>
                <a:latin typeface="Times New Roman" panose="02020603050405020304" pitchFamily="18" charset="0"/>
                <a:cs typeface="Times New Roman" panose="02020603050405020304" pitchFamily="18" charset="0"/>
              </a:rPr>
              <a:t>ost successful Companies</a:t>
            </a:r>
            <a:endParaRPr lang="en-US"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9AF2B86-193F-29A7-77D8-DF700033F4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10D71C-1AD8-5F65-650B-AF5D3ED9C8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579574C4-929C-4435-9FF2-9BAA745B34AC}"/>
              </a:ext>
            </a:extLst>
          </p:cNvPr>
          <p:cNvPicPr>
            <a:picLocks noChangeAspect="1"/>
          </p:cNvPicPr>
          <p:nvPr/>
        </p:nvPicPr>
        <p:blipFill>
          <a:blip r:embed="rId2"/>
          <a:stretch>
            <a:fillRect/>
          </a:stretch>
        </p:blipFill>
        <p:spPr>
          <a:xfrm>
            <a:off x="1381250" y="1616469"/>
            <a:ext cx="6809700" cy="3112199"/>
          </a:xfrm>
          <a:prstGeom prst="rect">
            <a:avLst/>
          </a:prstGeom>
        </p:spPr>
      </p:pic>
    </p:spTree>
    <p:extLst>
      <p:ext uri="{BB962C8B-B14F-4D97-AF65-F5344CB8AC3E}">
        <p14:creationId xmlns:p14="http://schemas.microsoft.com/office/powerpoint/2010/main" val="1837277098"/>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TotalTime>
  <Words>401</Words>
  <Application>Microsoft Macintosh PowerPoint</Application>
  <PresentationFormat>On-screen Show (16:9)</PresentationFormat>
  <Paragraphs>78</Paragraphs>
  <Slides>18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Lora</vt:lpstr>
      <vt:lpstr>Arial</vt:lpstr>
      <vt:lpstr>Quattrocento Sans</vt:lpstr>
      <vt:lpstr>Times New Roman</vt:lpstr>
      <vt:lpstr>Segoe UI Symbol</vt:lpstr>
      <vt:lpstr>Calibri</vt:lpstr>
      <vt:lpstr>Viola template</vt:lpstr>
      <vt:lpstr>Sales forecast for video games using google trends</vt:lpstr>
      <vt:lpstr>Problem Statement </vt:lpstr>
      <vt:lpstr>Data -Pipeline</vt:lpstr>
      <vt:lpstr>Attributes</vt:lpstr>
      <vt:lpstr>Final Data-set </vt:lpstr>
      <vt:lpstr>Google-Trend Dataset</vt:lpstr>
      <vt:lpstr>Stream-lit Application</vt:lpstr>
      <vt:lpstr>Most successful game sales rates globally.</vt:lpstr>
      <vt:lpstr>Most successful Companies</vt:lpstr>
      <vt:lpstr>POWER-BI DASHBOARD</vt:lpstr>
      <vt:lpstr>PowerPoint Presentation</vt:lpstr>
      <vt:lpstr>PowerPoint Presentation</vt:lpstr>
      <vt:lpstr>PowerPoint Presentation</vt:lpstr>
      <vt:lpstr>PowerPoint Presentation</vt:lpstr>
      <vt:lpstr>Future Scope &amp; Conclusion </vt:lpstr>
      <vt:lpstr>Links and References</vt:lpstr>
      <vt:lpstr>Roles and Responsibilities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forecast for video games using google trends</dc:title>
  <cp:lastModifiedBy>Anshika Aggarwal</cp:lastModifiedBy>
  <cp:revision>8</cp:revision>
  <dcterms:modified xsi:type="dcterms:W3CDTF">2022-09-20T12:48:00Z</dcterms:modified>
</cp:coreProperties>
</file>